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70" r:id="rId3"/>
    <p:sldId id="291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92" r:id="rId13"/>
    <p:sldId id="279" r:id="rId14"/>
    <p:sldId id="280" r:id="rId15"/>
    <p:sldId id="281" r:id="rId16"/>
    <p:sldId id="293" r:id="rId17"/>
    <p:sldId id="296" r:id="rId18"/>
    <p:sldId id="282" r:id="rId19"/>
    <p:sldId id="294" r:id="rId20"/>
    <p:sldId id="295" r:id="rId21"/>
    <p:sldId id="283" r:id="rId22"/>
    <p:sldId id="297" r:id="rId23"/>
    <p:sldId id="298" r:id="rId24"/>
    <p:sldId id="299" r:id="rId25"/>
    <p:sldId id="284" r:id="rId26"/>
    <p:sldId id="300" r:id="rId27"/>
    <p:sldId id="301" r:id="rId28"/>
    <p:sldId id="302" r:id="rId29"/>
    <p:sldId id="303" r:id="rId30"/>
    <p:sldId id="304" r:id="rId31"/>
    <p:sldId id="305" r:id="rId32"/>
    <p:sldId id="285" r:id="rId33"/>
    <p:sldId id="286" r:id="rId34"/>
    <p:sldId id="287" r:id="rId35"/>
    <p:sldId id="288" r:id="rId36"/>
    <p:sldId id="289" r:id="rId37"/>
    <p:sldId id="290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3E3"/>
          </a:solidFill>
        </a:fill>
      </a:tcStyle>
    </a:wholeTbl>
    <a:band2H>
      <a:tcTxStyle/>
      <a:tcStyle>
        <a:tcBdr/>
        <a:fill>
          <a:solidFill>
            <a:srgbClr val="E9EA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E4DB"/>
          </a:solidFill>
        </a:fill>
      </a:tcStyle>
    </a:wholeTbl>
    <a:band2H>
      <a:tcTxStyle/>
      <a:tcStyle>
        <a:tcBdr/>
        <a:fill>
          <a:solidFill>
            <a:srgbClr val="F2F2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solidFill>
            <a:srgbClr val="00206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solidFill>
            <a:srgbClr val="002060">
              <a:alpha val="20000"/>
            </a:srgbClr>
          </a:solidFill>
        </a:fill>
      </a:tcStyle>
    </a:firstCol>
    <a:lastRow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508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</p:spPr>
        <p:txBody>
          <a:bodyPr anchor="ctr"/>
          <a:lstStyle>
            <a:lvl1pPr>
              <a:defRPr sz="8800" spc="-79">
                <a:solidFill>
                  <a:srgbClr val="002060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</p:spPr>
        <p:txBody>
          <a:bodyPr/>
          <a:lstStyle>
            <a:lvl1pPr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1pPr>
            <a:lvl2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2pPr>
            <a:lvl3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3pPr>
            <a:lvl4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4pPr>
            <a:lvl5pPr marL="0" indent="0">
              <a:buSzTx/>
              <a:buNone/>
              <a:defRPr b="0" cap="all" spc="120">
                <a:solidFill>
                  <a:srgbClr val="D1282E"/>
                </a:solidFill>
                <a:latin typeface="ATRotisSansSerif-Bold"/>
                <a:ea typeface="ATRotisSansSerif-Bold"/>
                <a:cs typeface="ATRotisSansSerif-Bold"/>
                <a:sym typeface="ATRotisSansSerif-Bold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" name="Rectangle 8"/>
          <p:cNvSpPr/>
          <p:nvPr/>
        </p:nvSpPr>
        <p:spPr>
          <a:xfrm>
            <a:off x="9001124" y="4846320"/>
            <a:ext cx="142878" cy="201168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Rectangle 9"/>
          <p:cNvSpPr/>
          <p:nvPr/>
        </p:nvSpPr>
        <p:spPr>
          <a:xfrm>
            <a:off x="9001124" y="-2"/>
            <a:ext cx="142878" cy="4846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0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2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3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8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27632" y="1572766"/>
            <a:ext cx="3291841" cy="639764"/>
          </a:xfrm>
          <a:prstGeom prst="rect">
            <a:avLst/>
          </a:prstGeom>
        </p:spPr>
        <p:txBody>
          <a:bodyPr anchor="b"/>
          <a:lstStyle>
            <a:lvl1pPr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1pPr>
            <a:lvl2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2pPr>
            <a:lvl3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3pPr>
            <a:lvl4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4pPr>
            <a:lvl5pPr marL="0" indent="0">
              <a:buSzTx/>
              <a:buNone/>
              <a:defRPr sz="1800" b="0" cap="all" spc="100">
                <a:latin typeface="ATRotisSansSerif-Bold"/>
                <a:ea typeface="ATRotisSansSerif-Bold"/>
                <a:cs typeface="ATRotisSansSerif-Bold"/>
                <a:sym typeface="ATRotisSansSerif-Bold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93208" y="1572766"/>
            <a:ext cx="3291842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8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7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8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1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4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8" y="1600200"/>
            <a:ext cx="3008317" cy="4480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8"/>
          <p:cNvSpPr/>
          <p:nvPr/>
        </p:nvSpPr>
        <p:spPr>
          <a:xfrm>
            <a:off x="9001124" y="4846320"/>
            <a:ext cx="142878" cy="201168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5" name="Picture Placeholder 2"/>
          <p:cNvSpPr>
            <a:spLocks noGrp="1"/>
          </p:cNvSpPr>
          <p:nvPr>
            <p:ph type="pic" idx="13"/>
          </p:nvPr>
        </p:nvSpPr>
        <p:spPr>
          <a:xfrm>
            <a:off x="-3" y="0"/>
            <a:ext cx="9000879" cy="4846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0" indent="0">
              <a:buSzTx/>
              <a:buNone/>
              <a:defRPr sz="1600"/>
            </a:lvl2pPr>
            <a:lvl3pPr marL="0" indent="0">
              <a:buSzTx/>
              <a:buNone/>
              <a:defRPr sz="1600"/>
            </a:lvl3pPr>
            <a:lvl4pPr marL="0" indent="0">
              <a:buSzTx/>
              <a:buNone/>
              <a:defRPr sz="1600"/>
            </a:lvl4pPr>
            <a:lvl5pPr marL="0" indent="0">
              <a:buSzTx/>
              <a:buNone/>
              <a:defRPr sz="1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t>Texto del título</a:t>
            </a:r>
          </a:p>
        </p:txBody>
      </p:sp>
      <p:sp>
        <p:nvSpPr>
          <p:cNvPr id="128" name="Rectangle 9"/>
          <p:cNvSpPr/>
          <p:nvPr/>
        </p:nvSpPr>
        <p:spPr>
          <a:xfrm>
            <a:off x="9001124" y="-2"/>
            <a:ext cx="142878" cy="4846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9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0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41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45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4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5" name="3 Imagen" descr="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4 Imagen" descr="4 Imagen"/>
          <p:cNvPicPr>
            <a:picLocks noChangeAspect="1"/>
          </p:cNvPicPr>
          <p:nvPr/>
        </p:nvPicPr>
        <p:blipFill>
          <a:blip r:embed="rId3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5 Imagen" descr="5 Imagen"/>
          <p:cNvPicPr>
            <a:picLocks noChangeAspect="1"/>
          </p:cNvPicPr>
          <p:nvPr/>
        </p:nvPicPr>
        <p:blipFill>
          <a:blip r:embed="rId3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o del título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59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9001124" y="0"/>
            <a:ext cx="142878" cy="1371600"/>
          </a:xfrm>
          <a:prstGeom prst="rect">
            <a:avLst/>
          </a:prstGeom>
          <a:solidFill>
            <a:srgbClr val="D128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9001124" y="1371600"/>
            <a:ext cx="142878" cy="5486400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" name="3 Imagen" descr="3 Image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0232" y="235430"/>
            <a:ext cx="1975110" cy="6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4 Imagen" descr="4 Imagen"/>
          <p:cNvPicPr>
            <a:picLocks noChangeAspect="1"/>
          </p:cNvPicPr>
          <p:nvPr/>
        </p:nvPicPr>
        <p:blipFill>
          <a:blip r:embed="rId10"/>
          <a:srcRect l="10250" t="17947" r="66840" b="77105"/>
          <a:stretch>
            <a:fillRect/>
          </a:stretch>
        </p:blipFill>
        <p:spPr>
          <a:xfrm>
            <a:off x="467544" y="6309318"/>
            <a:ext cx="1494503" cy="43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5 Imagen" descr="5 Imagen"/>
          <p:cNvPicPr>
            <a:picLocks noChangeAspect="1"/>
          </p:cNvPicPr>
          <p:nvPr/>
        </p:nvPicPr>
        <p:blipFill>
          <a:blip r:embed="rId10"/>
          <a:srcRect l="54141" t="18321" r="10811" b="77423"/>
          <a:stretch>
            <a:fillRect/>
          </a:stretch>
        </p:blipFill>
        <p:spPr>
          <a:xfrm>
            <a:off x="6185099" y="6346642"/>
            <a:ext cx="2271255" cy="35695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579120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8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" name="Número de diapositiva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8663653" y="6285802"/>
            <a:ext cx="443169" cy="43706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2400" b="1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-60" baseline="0">
          <a:ln>
            <a:noFill/>
          </a:ln>
          <a:solidFill>
            <a:srgbClr val="D1282E"/>
          </a:solidFill>
          <a:uFillTx/>
          <a:latin typeface="ATRotisSansSerif-Bold"/>
          <a:ea typeface="ATRotisSansSerif-Bold"/>
          <a:cs typeface="ATRotisSansSerif-Bold"/>
          <a:sym typeface="ATRotisSansSerif-Bold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1pPr>
      <a:lvl2pPr marL="457200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2pPr>
      <a:lvl3pPr marL="11684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3pPr>
      <a:lvl4pPr marL="16256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4pPr>
      <a:lvl5pPr marL="20828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5pPr>
      <a:lvl6pPr marL="25717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6pPr>
      <a:lvl7pPr marL="30289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7pPr>
      <a:lvl8pPr marL="34861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8pPr>
      <a:lvl9pPr marL="39433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1" i="0" u="none" strike="noStrike" cap="none" spc="0" baseline="0">
          <a:ln>
            <a:noFill/>
          </a:ln>
          <a:solidFill>
            <a:srgbClr val="00206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ítulo 1"/>
          <p:cNvSpPr txBox="1">
            <a:spLocks noGrp="1"/>
          </p:cNvSpPr>
          <p:nvPr>
            <p:ph type="ctrTitle"/>
          </p:nvPr>
        </p:nvSpPr>
        <p:spPr>
          <a:xfrm>
            <a:off x="468223" y="684072"/>
            <a:ext cx="7772400" cy="457199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3400" spc="-1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  <a:t>Psicología de la Personalidad</a:t>
            </a:r>
            <a:b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</a:br>
            <a: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  <a:t>Clase Práctica N°2</a:t>
            </a:r>
            <a:br>
              <a:rPr lang="es-AR" altLang="es-MX" sz="3600" dirty="0">
                <a:solidFill>
                  <a:srgbClr val="800000"/>
                </a:solidFill>
                <a:latin typeface="Arial" charset="0"/>
                <a:ea typeface="MS PGothic" pitchFamily="34" charset="-128"/>
                <a:cs typeface="Arial" charset="0"/>
              </a:rPr>
            </a:br>
            <a:r>
              <a:rPr lang="es-AR" altLang="es-MX" sz="3600" dirty="0">
                <a:solidFill>
                  <a:srgbClr val="0070C0"/>
                </a:solidFill>
                <a:latin typeface="Arial" charset="0"/>
                <a:ea typeface="MS PGothic" pitchFamily="34" charset="-128"/>
                <a:cs typeface="Arial" charset="0"/>
              </a:rPr>
              <a:t>MIPS – NEO- PI-R</a:t>
            </a:r>
            <a:endParaRPr lang="en-US" altLang="es-MX" sz="3600" dirty="0">
              <a:solidFill>
                <a:srgbClr val="0070C0"/>
              </a:solidFill>
              <a:latin typeface="Arial" charset="0"/>
              <a:ea typeface="MS PGothic" pitchFamily="34" charset="-128"/>
              <a:cs typeface="Arial" charset="0"/>
            </a:endParaRPr>
          </a:p>
        </p:txBody>
      </p:sp>
      <p:sp>
        <p:nvSpPr>
          <p:cNvPr id="198" name="Subtítulo 2"/>
          <p:cNvSpPr txBox="1">
            <a:spLocks noGrp="1"/>
          </p:cNvSpPr>
          <p:nvPr>
            <p:ph type="subTitle" sz="half" idx="1"/>
          </p:nvPr>
        </p:nvSpPr>
        <p:spPr>
          <a:xfrm>
            <a:off x="-1" y="4916537"/>
            <a:ext cx="8974668" cy="152105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0"/>
              </a:spcBef>
              <a:defRPr sz="2400" cap="none" spc="100">
                <a:solidFill>
                  <a:srgbClr val="000000"/>
                </a:solidFill>
              </a:defRPr>
            </a:pPr>
            <a:r>
              <a:rPr dirty="0">
                <a:solidFill>
                  <a:srgbClr val="002060"/>
                </a:solidFill>
              </a:rPr>
              <a:t>Lic. </a:t>
            </a:r>
            <a:r>
              <a:rPr lang="es-AR" dirty="0">
                <a:solidFill>
                  <a:srgbClr val="002060"/>
                </a:solidFill>
              </a:rPr>
              <a:t>Felipe Aguirre</a:t>
            </a:r>
            <a:endParaRPr dirty="0">
              <a:solidFill>
                <a:srgbClr val="002060"/>
              </a:solidFill>
            </a:endParaRPr>
          </a:p>
          <a:p>
            <a:pPr algn="ctr">
              <a:spcBef>
                <a:spcPts val="0"/>
              </a:spcBef>
              <a:defRPr sz="2400" cap="none" spc="100">
                <a:solidFill>
                  <a:srgbClr val="000000"/>
                </a:solidFill>
              </a:defRPr>
            </a:pPr>
            <a:r>
              <a:rPr lang="es-AR" dirty="0">
                <a:solidFill>
                  <a:srgbClr val="002060"/>
                </a:solidFill>
              </a:rPr>
              <a:t>lipe.aguirre@gmail.com</a:t>
            </a:r>
            <a:endParaRPr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9" y="232132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C4989F-6BEC-42C1-AF59-802BFB985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22037" r="38854" b="18518"/>
          <a:stretch/>
        </p:blipFill>
        <p:spPr>
          <a:xfrm>
            <a:off x="638953" y="1151423"/>
            <a:ext cx="7866091" cy="52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222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-543886" y="315510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sz="2300" dirty="0">
                <a:solidFill>
                  <a:srgbClr val="C00000"/>
                </a:solidFill>
              </a:rPr>
              <a:t>Teoría </a:t>
            </a:r>
            <a:r>
              <a:rPr lang="es-AR" sz="2300" dirty="0" err="1">
                <a:solidFill>
                  <a:srgbClr val="C00000"/>
                </a:solidFill>
              </a:rPr>
              <a:t>Pentafactorial</a:t>
            </a:r>
            <a:r>
              <a:rPr lang="es-AR" sz="2300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161925" y="923925"/>
            <a:ext cx="8982075" cy="59340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Diferencias individuales pueden organizarse en 5 dimensiones amplias y bipolares.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Continuum con 2 polos opuestos.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5 Grandes factores detectados a partir de los análisis factoriales. Los términos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utilizados en el lenguaje cotidiano para referirse a las personas a partir de distintos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términos. Análisis factoriales agrupando aquellos términos que se vinculan entre sí,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llegando así a la extracción de estos 5 grandes factores.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Teoría basada en los rasgos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Evidencia científica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→ Universalidad de los 5 Grandes?: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● Extraversión, Amabilidad, Responsabilidad (más recurrentes </a:t>
            </a:r>
            <a:r>
              <a:rPr lang="es-AR" sz="1700" dirty="0" err="1"/>
              <a:t>translinguísticamente</a:t>
            </a:r>
            <a:r>
              <a:rPr lang="es-AR" sz="1700" dirty="0"/>
              <a:t>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● Neuroticismo, Apertura a la experiencia (menor consistencia transcultural. No tienen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el mismo nivel de contundencia a la hora de discriminar diferencias individuales 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700" dirty="0"/>
              <a:t>distintas culturas)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418070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6" y="953243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</a:t>
            </a:r>
            <a:r>
              <a:rPr lang="es-AR" dirty="0" err="1">
                <a:solidFill>
                  <a:srgbClr val="C00000"/>
                </a:solidFill>
              </a:rPr>
              <a:t>Pentafactorial</a:t>
            </a:r>
            <a:r>
              <a:rPr lang="es-AR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NEO - PI-R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719135" y="2013742"/>
            <a:ext cx="7705725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NEO PI-R, </a:t>
            </a:r>
            <a:r>
              <a:rPr lang="es-AR" sz="1900" dirty="0" err="1"/>
              <a:t>Revised</a:t>
            </a:r>
            <a:r>
              <a:rPr lang="es-AR" sz="1900" dirty="0"/>
              <a:t> Neo </a:t>
            </a:r>
            <a:r>
              <a:rPr lang="es-AR" sz="1900" dirty="0" err="1"/>
              <a:t>Personality</a:t>
            </a:r>
            <a:r>
              <a:rPr lang="es-AR" sz="1900" dirty="0"/>
              <a:t> </a:t>
            </a:r>
            <a:r>
              <a:rPr lang="es-AR" sz="1900" dirty="0" err="1"/>
              <a:t>Inventory</a:t>
            </a:r>
            <a:r>
              <a:rPr lang="es-AR" sz="1900" dirty="0"/>
              <a:t> (2008)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Autores: Paul T. Costa (Jr.) &amp; Robert R. </a:t>
            </a:r>
            <a:r>
              <a:rPr lang="es-AR" sz="1900" dirty="0" err="1"/>
              <a:t>McCrae</a:t>
            </a: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Constructo evaluado: personalidad.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Fundamento teórico: modelo de los Cinco Grandes factores de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personalidad.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Soporte: papel y lápiz.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Ha sido traducido y adaptado a más de 50 culturas y es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actualmente uno de los instrumentos más utilizados en la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evaluación de la personalidad.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853780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76272" y="829418"/>
            <a:ext cx="5619754" cy="3326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</a:t>
            </a:r>
            <a:r>
              <a:rPr lang="es-AR" dirty="0" err="1">
                <a:solidFill>
                  <a:srgbClr val="C00000"/>
                </a:solidFill>
              </a:rPr>
              <a:t>Pentafactorial</a:t>
            </a:r>
            <a:r>
              <a:rPr lang="es-AR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NEO - PI-R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631032" y="1707150"/>
            <a:ext cx="7881935" cy="48413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Ofrece dos versiones: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el </a:t>
            </a:r>
            <a:r>
              <a:rPr lang="es-AR" sz="1900" dirty="0" err="1"/>
              <a:t>auto-reporte</a:t>
            </a:r>
            <a:r>
              <a:rPr lang="es-AR" sz="1900" dirty="0"/>
              <a:t> Forma S (ítems en primera persona en donde el sujeto se  autoevalúa);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la Forma R (son los mismos ítems, pero en tercera persona y permite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que un sujeto, denominado “otro observador”, puntúe a otro sujeto)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Sobre este instrumento existe abundante investigación que muestra unas buenas o excelentes cualidades psicométricas, que se han mantenido en la adaptación española gracias a la rigurosa adaptación realizada.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452545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76272" y="829418"/>
            <a:ext cx="5619754" cy="3326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</a:t>
            </a:r>
            <a:r>
              <a:rPr lang="es-AR" dirty="0" err="1">
                <a:solidFill>
                  <a:srgbClr val="C00000"/>
                </a:solidFill>
              </a:rPr>
              <a:t>Pentafactorial</a:t>
            </a:r>
            <a:r>
              <a:rPr lang="es-AR" dirty="0">
                <a:solidFill>
                  <a:srgbClr val="C00000"/>
                </a:solidFill>
              </a:rPr>
              <a:t> | Modelo de los Cinco Grandes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NEO - PI-R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219076" y="1733550"/>
            <a:ext cx="8293892" cy="48149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Este instrumento evalúa los principales factores de personalidad: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b="1" dirty="0"/>
              <a:t>Neuroticismo, Extraversión, Apertura, Amabilidad y Responsabilidad.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b="1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Cada factor se compone de seis escalas o facetas, medidas por ocho ítems cada una, lo que hace un total de 240 preguntas a responder en una escala Likert de cinco opciones (en función del grado de adherencia).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Existe una versión breve, compuesta por los sesenta primeros ítems de </a:t>
            </a:r>
            <a:r>
              <a:rPr lang="es-AR" sz="1900" dirty="0" err="1"/>
              <a:t>laprueba</a:t>
            </a:r>
            <a:r>
              <a:rPr lang="es-AR" sz="1900" dirty="0"/>
              <a:t> (doce por factor), que constituye el NEO Five-Factor </a:t>
            </a:r>
            <a:r>
              <a:rPr lang="es-AR" sz="1900" dirty="0" err="1"/>
              <a:t>Inventory</a:t>
            </a: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(NEO-FFI), Inventario NEO reducido de Cinco Factores.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731117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285112-6108-4C55-BFB9-A2BDCA60D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t="28149" r="37812" b="13148"/>
          <a:stretch/>
        </p:blipFill>
        <p:spPr>
          <a:xfrm>
            <a:off x="446714" y="1209675"/>
            <a:ext cx="7467601" cy="45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201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3C6EAAC-183D-408F-8D02-7146E4C54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41397" r="28958" b="8704"/>
          <a:stretch/>
        </p:blipFill>
        <p:spPr>
          <a:xfrm>
            <a:off x="636676" y="1062037"/>
            <a:ext cx="7870648" cy="47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58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76CB0A-AA90-43AB-A8A6-A35904C32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7" t="38518" r="29792" b="22037"/>
          <a:stretch/>
        </p:blipFill>
        <p:spPr>
          <a:xfrm>
            <a:off x="683160" y="1533524"/>
            <a:ext cx="7946490" cy="38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17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00833F-4666-436B-AFED-668173488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8333" r="35417" b="14074"/>
          <a:stretch/>
        </p:blipFill>
        <p:spPr>
          <a:xfrm>
            <a:off x="514167" y="1126105"/>
            <a:ext cx="8115666" cy="46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402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924954-D3DC-4551-8279-82CB059B3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96" t="41111" r="27188" b="10371"/>
          <a:stretch/>
        </p:blipFill>
        <p:spPr>
          <a:xfrm>
            <a:off x="491518" y="1104900"/>
            <a:ext cx="816096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2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Agenda de la clase 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Clase sincrónica (18-21 </a:t>
            </a:r>
            <a:r>
              <a:rPr lang="es-AR" sz="1900" dirty="0" err="1"/>
              <a:t>hs</a:t>
            </a:r>
            <a:r>
              <a:rPr lang="es-AR" sz="1900" dirty="0"/>
              <a:t>)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Presentación del MIPS, Test de Personalidad.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Presentación del NEO-PI-R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Cierre de clase, dudas o consultas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---------------------------------------------------------------------------------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D645EC-0E12-4C62-BA6E-64722A79E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08" t="36667" r="26562" b="29074"/>
          <a:stretch/>
        </p:blipFill>
        <p:spPr>
          <a:xfrm>
            <a:off x="185763" y="1676400"/>
            <a:ext cx="877247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15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431C40-F2C1-4E5A-85EE-711CC08EA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 t="30185" r="31042" b="16296"/>
          <a:stretch/>
        </p:blipFill>
        <p:spPr>
          <a:xfrm>
            <a:off x="271462" y="1434047"/>
            <a:ext cx="8601075" cy="39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137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561A5B-945E-4D34-8DFB-EEE3FAB11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2" t="39445" r="27084" b="12777"/>
          <a:stretch/>
        </p:blipFill>
        <p:spPr>
          <a:xfrm>
            <a:off x="223066" y="1166812"/>
            <a:ext cx="8101784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207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BDF33A-985B-42F8-B4B7-CDD92B95B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7963" r="26875" b="22037"/>
          <a:stretch/>
        </p:blipFill>
        <p:spPr>
          <a:xfrm>
            <a:off x="497419" y="1047750"/>
            <a:ext cx="8149161" cy="47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148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74A15D-256E-44B6-804F-10A4A5268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46852" r="48750" b="25370"/>
          <a:stretch/>
        </p:blipFill>
        <p:spPr>
          <a:xfrm>
            <a:off x="1787654" y="1771650"/>
            <a:ext cx="556869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9195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ECC971-BB41-4EFB-BA34-3FD939330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t="26866" r="35903" b="16045"/>
          <a:stretch/>
        </p:blipFill>
        <p:spPr>
          <a:xfrm>
            <a:off x="532151" y="1184550"/>
            <a:ext cx="8079697" cy="44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89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28EF69-00A2-49ED-985E-3FCFA5926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38889" r="27500" b="12408"/>
          <a:stretch/>
        </p:blipFill>
        <p:spPr>
          <a:xfrm>
            <a:off x="573673" y="1143000"/>
            <a:ext cx="79966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00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AA6F80-AFDF-4ECE-8B9E-301996EA4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3" t="40000" r="27083" b="17222"/>
          <a:stretch/>
        </p:blipFill>
        <p:spPr>
          <a:xfrm>
            <a:off x="256761" y="1247775"/>
            <a:ext cx="8630477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878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5CA10D-E16D-4359-A5C2-12522B916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t="42222" r="27083" b="16297"/>
          <a:stretch/>
        </p:blipFill>
        <p:spPr>
          <a:xfrm>
            <a:off x="218905" y="1290637"/>
            <a:ext cx="870619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8947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649A1F-9E57-484A-978B-97A87B051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7" t="42408" r="27292" b="14074"/>
          <a:stretch/>
        </p:blipFill>
        <p:spPr>
          <a:xfrm>
            <a:off x="139917" y="1438275"/>
            <a:ext cx="8688622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42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9" y="991027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TEORÍA BIOSOCIAL DE MILLON | ESTILOS DE PERSONALIDAD</a:t>
            </a: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685799" y="2013742"/>
            <a:ext cx="8239198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Ø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Teoría basada en los rasgos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Ø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Persona como un sistema de variables interrelacionadas, constantes y en gran medida no </a:t>
            </a:r>
            <a:r>
              <a:rPr lang="es-AR" sz="1900" dirty="0" err="1"/>
              <a:t>concientes</a:t>
            </a:r>
            <a:r>
              <a:rPr lang="es-AR" sz="1900" dirty="0"/>
              <a:t>/automáticas. Estas variables que definen a las personas serían </a:t>
            </a:r>
            <a:r>
              <a:rPr lang="es-AR" sz="1900" i="1" dirty="0"/>
              <a:t>patrones</a:t>
            </a:r>
            <a:r>
              <a:rPr lang="es-AR" sz="1900" dirty="0"/>
              <a:t> de conductas. Estos patrones se constituyen en formas diferenciadas entre unos y otros, en formas peculiares de actuación, es decir, en estilos de </a:t>
            </a:r>
            <a:r>
              <a:rPr lang="es-AR" sz="1900" i="1" dirty="0"/>
              <a:t>personalidad</a:t>
            </a:r>
            <a:r>
              <a:rPr lang="es-AR" sz="1900" dirty="0"/>
              <a:t>.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647686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D89AA8-509D-4EF1-B7FF-5C55AB4DC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4" t="44259" r="50000" b="25000"/>
          <a:stretch/>
        </p:blipFill>
        <p:spPr>
          <a:xfrm>
            <a:off x="1752600" y="1895474"/>
            <a:ext cx="5162550" cy="35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24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9A689A-5E88-459E-9C1E-C5A9E634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92" t="34074" r="31979" b="16111"/>
          <a:stretch/>
        </p:blipFill>
        <p:spPr>
          <a:xfrm>
            <a:off x="657225" y="898691"/>
            <a:ext cx="7477125" cy="54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86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5A505D-67A8-4A4B-9B8C-3477EE8F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8333" r="35104" b="18888"/>
          <a:stretch/>
        </p:blipFill>
        <p:spPr>
          <a:xfrm>
            <a:off x="437834" y="1290637"/>
            <a:ext cx="8268332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0130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77AB66-17BF-4CBE-BF25-D978CDFB1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7" t="36852" r="32396" b="23148"/>
          <a:stretch/>
        </p:blipFill>
        <p:spPr>
          <a:xfrm>
            <a:off x="582083" y="1943099"/>
            <a:ext cx="7979834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765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FE7F69-1F37-45D5-95C1-52026C39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5370" r="35209" b="25000"/>
          <a:stretch/>
        </p:blipFill>
        <p:spPr>
          <a:xfrm>
            <a:off x="463966" y="1847849"/>
            <a:ext cx="8216068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417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FE7F69-1F37-45D5-95C1-52026C39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35370" r="35209" b="25000"/>
          <a:stretch/>
        </p:blipFill>
        <p:spPr>
          <a:xfrm>
            <a:off x="463966" y="1847849"/>
            <a:ext cx="8216068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3235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216312-FDF7-467A-96E0-2B31762D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37223" r="33125" b="22962"/>
          <a:stretch/>
        </p:blipFill>
        <p:spPr>
          <a:xfrm>
            <a:off x="322792" y="1851142"/>
            <a:ext cx="8498415" cy="31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957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62E87E-0BBE-45BD-BAD0-2BC7F184D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7408" r="31146" b="19815"/>
          <a:stretch/>
        </p:blipFill>
        <p:spPr>
          <a:xfrm>
            <a:off x="406399" y="1866900"/>
            <a:ext cx="833120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2122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5" name="Picture 2" descr="Muñeco pensativo png » PNG Image">
            <a:extLst>
              <a:ext uri="{FF2B5EF4-FFF2-40B4-BE49-F238E27FC236}">
                <a16:creationId xmlns:a16="http://schemas.microsoft.com/office/drawing/2014/main" id="{ABBFEA94-4D09-4DD0-9324-00CDC39A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591" y="2178965"/>
            <a:ext cx="2500069" cy="250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920B6C3-6809-4B5E-A081-2B1DB3DE63B2}"/>
              </a:ext>
            </a:extLst>
          </p:cNvPr>
          <p:cNvSpPr txBox="1"/>
          <p:nvPr/>
        </p:nvSpPr>
        <p:spPr>
          <a:xfrm>
            <a:off x="466725" y="1781175"/>
            <a:ext cx="19907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¿Dudas?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80B713-8CF9-4A3A-9872-61BF6A07E9EF}"/>
              </a:ext>
            </a:extLst>
          </p:cNvPr>
          <p:cNvSpPr txBox="1"/>
          <p:nvPr/>
        </p:nvSpPr>
        <p:spPr>
          <a:xfrm>
            <a:off x="6524625" y="2457450"/>
            <a:ext cx="17145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¿Preguntas?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EEDB59-FB25-4C84-BFDA-7AF2A7D25B8E}"/>
              </a:ext>
            </a:extLst>
          </p:cNvPr>
          <p:cNvSpPr txBox="1"/>
          <p:nvPr/>
        </p:nvSpPr>
        <p:spPr>
          <a:xfrm>
            <a:off x="962025" y="4679034"/>
            <a:ext cx="173432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AR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¿Consultas?</a:t>
            </a:r>
          </a:p>
        </p:txBody>
      </p:sp>
    </p:spTree>
    <p:extLst>
      <p:ext uri="{BB962C8B-B14F-4D97-AF65-F5344CB8AC3E}">
        <p14:creationId xmlns:p14="http://schemas.microsoft.com/office/powerpoint/2010/main" val="39946055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3500" b="1" dirty="0"/>
              <a:t>Presentación : Monografía Grupal (2°Parcial)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5553723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MIPS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523875" y="1844467"/>
            <a:ext cx="7705725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Inventario </a:t>
            </a:r>
            <a:r>
              <a:rPr lang="es-AR" sz="1900" dirty="0" err="1"/>
              <a:t>Millon</a:t>
            </a:r>
            <a:r>
              <a:rPr lang="es-AR" sz="1900" dirty="0"/>
              <a:t> de Estilos de la Personalidad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Autor: </a:t>
            </a:r>
            <a:r>
              <a:rPr lang="es-AR" sz="1900" dirty="0" err="1"/>
              <a:t>Millon</a:t>
            </a:r>
            <a:r>
              <a:rPr lang="es-AR" sz="1900" dirty="0"/>
              <a:t> Theodore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Constructo evaluado: personalidad.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Fundamento teórico: modelo de personalidad de </a:t>
            </a:r>
            <a:r>
              <a:rPr lang="es-AR" sz="1900" dirty="0" err="1"/>
              <a:t>Millon</a:t>
            </a:r>
            <a:endParaRPr lang="es-AR" sz="1900" dirty="0"/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Comprende 180 ítems (respuesta verdadero – falso)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Objetivo: medir la personalidad de adultos de entre 18 y 65      años o más.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Requiere nivel de educación correspondiente al primer año de escuela secundaria</a:t>
            </a:r>
          </a:p>
          <a:p>
            <a:pPr algn="just"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● Tiempo estimado: 30’</a:t>
            </a: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347414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MONOGRAFÍA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Objetivo general: generar un informe con </a:t>
            </a:r>
            <a:r>
              <a:rPr lang="es-ES" sz="1900" dirty="0"/>
              <a:t>aplicaciones de estudios de la personalidad en diferentes ramas de la psicología.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1) Seleccionar un </a:t>
            </a:r>
            <a:r>
              <a:rPr lang="es-ES" sz="1900" dirty="0">
                <a:solidFill>
                  <a:srgbClr val="FF0000"/>
                </a:solidFill>
              </a:rPr>
              <a:t>área</a:t>
            </a:r>
            <a:r>
              <a:rPr lang="es-ES" sz="1900" dirty="0"/>
              <a:t> de la psicología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2) Seleccionar un </a:t>
            </a:r>
            <a:r>
              <a:rPr lang="es-ES" sz="1900" dirty="0">
                <a:solidFill>
                  <a:srgbClr val="FF0000"/>
                </a:solidFill>
              </a:rPr>
              <a:t>campo</a:t>
            </a:r>
            <a:r>
              <a:rPr lang="es-ES" sz="1900" dirty="0"/>
              <a:t> </a:t>
            </a:r>
            <a:r>
              <a:rPr lang="es-ES" sz="1900" dirty="0">
                <a:solidFill>
                  <a:srgbClr val="FF0000"/>
                </a:solidFill>
              </a:rPr>
              <a:t>de aplicación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415727823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ES" dirty="0">
                <a:solidFill>
                  <a:srgbClr val="C00000"/>
                </a:solidFill>
              </a:rPr>
              <a:t>Ramas de la Psicología - Ejemplos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body" sz="quarter" idx="1"/>
          </p:nvPr>
        </p:nvSpPr>
        <p:spPr>
          <a:xfrm>
            <a:off x="514865" y="2446638"/>
            <a:ext cx="3291841" cy="33493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Clínica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Social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Cognitiva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Experimental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Psicología Educacional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b="0" dirty="0"/>
              <a:t>Psicología Institucional</a:t>
            </a: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415B846-50AA-5975-29FC-265DE1C151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0214" y="1701123"/>
            <a:ext cx="3291842" cy="37818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Psicología Laboral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Psicología Forense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Psicología Comunitaria y Preventiva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Docencia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0" dirty="0"/>
              <a:t>Psicología aplicada a la política, economía, publicidad, industria, derecho</a:t>
            </a:r>
          </a:p>
          <a:p>
            <a:endParaRPr lang="es-AR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02495745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ES" dirty="0">
                <a:solidFill>
                  <a:srgbClr val="C00000"/>
                </a:solidFill>
              </a:rPr>
              <a:t>Aplicaciones de la Psicología - Ejemplos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La amabilidad aumenta con la edad</a:t>
            </a:r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Las causas de las diferencias individuales:¿los genes, la experiencia social?</a:t>
            </a:r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Complejidad cognitiva, liderazgo y crisis internacionales</a:t>
            </a:r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Wingdings" panose="05000000000000000000" pitchFamily="2" charset="2"/>
              <a:buChar char="v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Salud y personalidad</a:t>
            </a: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92735604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Revisión Bibliográfica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Revisión bibliográfica en bases de datos de </a:t>
            </a:r>
            <a:r>
              <a:rPr lang="es-ES" sz="1900" dirty="0" err="1"/>
              <a:t>papers</a:t>
            </a:r>
            <a:r>
              <a:rPr lang="es-ES" sz="1900" dirty="0"/>
              <a:t> de investigación y/o reportes de teóricos actuales sobre el tema elegido.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Fuentes: </a:t>
            </a:r>
            <a:r>
              <a:rPr lang="es-ES" sz="1900" dirty="0" err="1"/>
              <a:t>PuBMed</a:t>
            </a:r>
            <a:r>
              <a:rPr lang="es-ES" sz="1900" dirty="0"/>
              <a:t>, Scielo, Google Académico, </a:t>
            </a:r>
            <a:r>
              <a:rPr lang="es-ES" sz="1900" dirty="0" err="1"/>
              <a:t>Sci</a:t>
            </a:r>
            <a:r>
              <a:rPr lang="es-ES" sz="1900" dirty="0"/>
              <a:t>-Hub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409810308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Letra Arial o Times New </a:t>
            </a:r>
            <a:r>
              <a:rPr lang="es-ES" sz="1900" dirty="0" err="1"/>
              <a:t>Roman</a:t>
            </a: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Tamaño 12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Interlineado sencillo 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Hoja A4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Máximo 5 carillas (excluyendo referencias bibliográficas y apéndices)</a:t>
            </a: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88122136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- Carátula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Título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Autores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Institución de referencia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E-mail de contacto 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AR" sz="1900" dirty="0"/>
              <a:t>Fecha y lugar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35687564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9" y="816032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- Resumen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49454" y="1490240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Máximo 150 palabras</a:t>
            </a:r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Contenido esencial: objetivos, tema rastreado, resultados y conclusiones.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Palabras claves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83505058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- Introducción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791789" y="1514953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Antecedentes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Planteo del tema (preguntas guía, justificación del estudio, relevancia del mismo), contexto, delimitación de la temática y  definiciones conceptuales de los principales términos.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Utilidad y limitaciones.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72339091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- Objetivos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Objetivos generales y específicos: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¿Cuál es el propósito del equipo?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¿Cuáles son sus metas?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32115718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ES" dirty="0">
                <a:solidFill>
                  <a:srgbClr val="C00000"/>
                </a:solidFill>
              </a:rPr>
              <a:t>Formato de Presentación – 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Marco Teórico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758838" y="2153992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Marco de referencia o revisión de la literatura: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Teorías que se manejaron en este estudio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Estudios anteriores relacionados con el problema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Sumario de temas y hallazgos más importantes del 	pasado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	Cómo se espera que el estudio amplíe la literatura actual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7369889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MIPS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523875" y="1749217"/>
            <a:ext cx="7705725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AR" sz="1900" dirty="0">
                <a:solidFill>
                  <a:srgbClr val="002060"/>
                </a:solidFill>
              </a:rPr>
              <a:t>●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 24 ESCALAS agrupadas en 12 PARES distribuidos en 3 ÁREAS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TimesNewRomanPSMT"/>
              </a:rPr>
              <a:t>→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METAS MOTIVACIONALES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TimesNewRomanPSMT"/>
              </a:rPr>
              <a:t>→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MODOS COGNITIVOS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TimesNewRomanPSMT"/>
              </a:rPr>
              <a:t>→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CONDUCTAS INTERPERSONALES</a:t>
            </a:r>
          </a:p>
          <a:p>
            <a:pPr algn="l"/>
            <a:endParaRPr lang="es-AR" sz="1800" b="0" i="0" u="none" strike="noStrike" baseline="0" dirty="0">
              <a:solidFill>
                <a:srgbClr val="002060"/>
              </a:solidFill>
              <a:latin typeface="ArialMT"/>
            </a:endParaRP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ArialMT"/>
              </a:rPr>
              <a:t>● </a:t>
            </a:r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3 INDICADORES DE VALIDEZ: IMPRESIÓN POSITIVA, IMPRESIÓN</a:t>
            </a: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NEGATIVA Y CONSISTENCIA. </a:t>
            </a:r>
          </a:p>
          <a:p>
            <a:pPr algn="l"/>
            <a:endParaRPr lang="es-AR" sz="1800" dirty="0">
              <a:solidFill>
                <a:srgbClr val="002060"/>
              </a:solidFill>
              <a:latin typeface="Faustina-Regular"/>
            </a:endParaRPr>
          </a:p>
          <a:p>
            <a:pPr algn="l"/>
            <a:r>
              <a:rPr lang="es-AR" sz="1800" b="0" i="0" u="none" strike="noStrike" baseline="0" dirty="0">
                <a:solidFill>
                  <a:srgbClr val="002060"/>
                </a:solidFill>
                <a:latin typeface="Faustina-Regular"/>
              </a:rPr>
              <a:t>Permiten al evaluador advertir la tendencia del evaluado a distorsionar las respuestas a fin de dar una imagen positiva o negativa de sí mismo.</a:t>
            </a:r>
            <a:endParaRPr lang="es-AR" sz="1900" dirty="0">
              <a:solidFill>
                <a:srgbClr val="00206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498976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– 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Método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00027" y="1844467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Procedimiento  de revisión de la bibliografía implementado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Fuentes, cantidad de artículos revisados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Criterios exclusión/inclusión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263415410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ES" dirty="0">
                <a:solidFill>
                  <a:srgbClr val="C00000"/>
                </a:solidFill>
              </a:rPr>
              <a:t>Formato de Presentación – </a:t>
            </a:r>
            <a:br>
              <a:rPr lang="es-ES" dirty="0">
                <a:solidFill>
                  <a:srgbClr val="C00000"/>
                </a:solidFill>
              </a:rPr>
            </a:br>
            <a:r>
              <a:rPr lang="es-ES" dirty="0">
                <a:solidFill>
                  <a:srgbClr val="C00000"/>
                </a:solidFill>
              </a:rPr>
              <a:t>Discusión y conclusiones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857692" y="2388164"/>
            <a:ext cx="7171943" cy="47040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Elaboración y análisis del material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ES" sz="1900" dirty="0"/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Conclusiones derivadas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118081417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Formato de Presentación – </a:t>
            </a:r>
            <a:br>
              <a:rPr lang="es-AR" dirty="0">
                <a:solidFill>
                  <a:srgbClr val="C00000"/>
                </a:solidFill>
              </a:rPr>
            </a:br>
            <a:r>
              <a:rPr lang="es-AR" dirty="0">
                <a:solidFill>
                  <a:srgbClr val="C00000"/>
                </a:solidFill>
              </a:rPr>
              <a:t>Referencias Bibliográficas (APA,2003)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3" name="Subtítulo 2"/>
          <p:cNvSpPr txBox="1">
            <a:spLocks noGrp="1"/>
          </p:cNvSpPr>
          <p:nvPr>
            <p:ph type="subTitle" idx="1"/>
          </p:nvPr>
        </p:nvSpPr>
        <p:spPr>
          <a:xfrm>
            <a:off x="956547" y="1727136"/>
            <a:ext cx="7001206" cy="442192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Final del reporte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Orden alfabético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Mismo autor de la más antigua a la más reciente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Libros, art. Revistas, cap. Libros, presentaciones, recursos electrónicos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CITAS en el texto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Según Número autores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Citas Directas (según número palabras)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1900" dirty="0"/>
              <a:t>Manual de estilo de publicaciones de la American </a:t>
            </a:r>
            <a:r>
              <a:rPr lang="es-ES" sz="1900" dirty="0" err="1"/>
              <a:t>Psychological</a:t>
            </a:r>
            <a:r>
              <a:rPr lang="es-ES" sz="1900" dirty="0"/>
              <a:t> </a:t>
            </a:r>
            <a:r>
              <a:rPr lang="es-ES" sz="1900" dirty="0" err="1"/>
              <a:t>Association</a:t>
            </a:r>
            <a:r>
              <a:rPr lang="es-ES" sz="1900" dirty="0"/>
              <a:t> (2003). México: Editorial El Manual Moderno. Código Biblioteca : 81 ´276.6:159.9 APA MAN 2A </a:t>
            </a:r>
          </a:p>
          <a:p>
            <a:pPr marL="342900" indent="-342900">
              <a:lnSpc>
                <a:spcPct val="136000"/>
              </a:lnSpc>
              <a:buFont typeface="Arial" panose="020B0604020202020204" pitchFamily="34" charset="0"/>
              <a:buChar char="•"/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  <a:p>
            <a:pPr>
              <a:lnSpc>
                <a:spcPct val="136000"/>
              </a:lnSpc>
              <a:defRPr sz="1700" cap="none" spc="0">
                <a:solidFill>
                  <a:srgbClr val="41578E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s-AR" sz="1900" dirty="0"/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</p:spTree>
    <p:extLst>
      <p:ext uri="{BB962C8B-B14F-4D97-AF65-F5344CB8AC3E}">
        <p14:creationId xmlns:p14="http://schemas.microsoft.com/office/powerpoint/2010/main" val="41245886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Escalas del MIPS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5F02F4-A4B2-4BFC-8507-492262FA4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7" t="31668" r="38334" b="17222"/>
          <a:stretch/>
        </p:blipFill>
        <p:spPr>
          <a:xfrm>
            <a:off x="975344" y="1724024"/>
            <a:ext cx="7193308" cy="40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709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C48FC6-E82A-4D0F-9D09-2350F29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30371" r="32708" b="18889"/>
          <a:stretch/>
        </p:blipFill>
        <p:spPr>
          <a:xfrm>
            <a:off x="421420" y="1644758"/>
            <a:ext cx="8301160" cy="380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165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9EE231-77E6-41D5-AF69-2EE936B1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" t="23704" r="35521" b="17962"/>
          <a:stretch/>
        </p:blipFill>
        <p:spPr>
          <a:xfrm>
            <a:off x="843754" y="1644758"/>
            <a:ext cx="7456488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2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ítulo 1"/>
          <p:cNvSpPr txBox="1">
            <a:spLocks noGrp="1"/>
          </p:cNvSpPr>
          <p:nvPr>
            <p:ph type="ctrTitle"/>
          </p:nvPr>
        </p:nvSpPr>
        <p:spPr>
          <a:xfrm>
            <a:off x="685798" y="791318"/>
            <a:ext cx="7772401" cy="853440"/>
          </a:xfrm>
          <a:prstGeom prst="rect">
            <a:avLst/>
          </a:prstGeom>
        </p:spPr>
        <p:txBody>
          <a:bodyPr/>
          <a:lstStyle>
            <a:lvl1pPr>
              <a:defRPr sz="2800" spc="-100"/>
            </a:lvl1pPr>
          </a:lstStyle>
          <a:p>
            <a:pPr algn="ctr"/>
            <a:r>
              <a:rPr lang="es-AR" dirty="0">
                <a:solidFill>
                  <a:srgbClr val="C00000"/>
                </a:solidFill>
              </a:rPr>
              <a:t>Definiciones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64" name="jkovacevich@ineco.org.ar"/>
          <p:cNvSpPr txBox="1"/>
          <p:nvPr/>
        </p:nvSpPr>
        <p:spPr>
          <a:xfrm>
            <a:off x="2543370" y="6379200"/>
            <a:ext cx="224836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chemeClr val="accent3">
                    <a:lumOff val="-10117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AR" dirty="0"/>
              <a:t>lipe.aguirre@gmail.com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9235B8-F768-4021-AFF0-DE9C6DC7B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t="28333" r="36377" b="26111"/>
          <a:stretch/>
        </p:blipFill>
        <p:spPr>
          <a:xfrm>
            <a:off x="377778" y="1644758"/>
            <a:ext cx="8080421" cy="37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09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avaloro">
  <a:themeElements>
    <a:clrScheme name="Favaloro">
      <a:dk1>
        <a:srgbClr val="00206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Favalor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avalor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avaloro">
  <a:themeElements>
    <a:clrScheme name="Favalor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Favaloro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avalor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1516</Words>
  <Application>Microsoft Office PowerPoint</Application>
  <PresentationFormat>Presentación en pantalla (4:3)</PresentationFormat>
  <Paragraphs>218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1" baseType="lpstr">
      <vt:lpstr>Arial</vt:lpstr>
      <vt:lpstr>ArialMT</vt:lpstr>
      <vt:lpstr>ATRotisSansSerif-Bold</vt:lpstr>
      <vt:lpstr>Calibri</vt:lpstr>
      <vt:lpstr>Faustina-Regular</vt:lpstr>
      <vt:lpstr>Helvetica</vt:lpstr>
      <vt:lpstr>TimesNewRomanPSMT</vt:lpstr>
      <vt:lpstr>Wingdings</vt:lpstr>
      <vt:lpstr>Favaloro</vt:lpstr>
      <vt:lpstr>Psicología de la Personalidad Clase Práctica N°2 MIPS – NEO- PI-R</vt:lpstr>
      <vt:lpstr>Agenda de la clase </vt:lpstr>
      <vt:lpstr>TEORÍA BIOSOCIAL DE MILLON | ESTILOS DE PERSONALIDAD</vt:lpstr>
      <vt:lpstr>MIPS</vt:lpstr>
      <vt:lpstr>MIPS</vt:lpstr>
      <vt:lpstr>Escalas del MIPS</vt:lpstr>
      <vt:lpstr>Definiciones</vt:lpstr>
      <vt:lpstr>Definiciones</vt:lpstr>
      <vt:lpstr>Definiciones</vt:lpstr>
      <vt:lpstr>Definiciones</vt:lpstr>
      <vt:lpstr>Teoría Pentafactorial | Modelo de los Cinco Grandes </vt:lpstr>
      <vt:lpstr>Teoría Pentafactorial | Modelo de los Cinco Grandes NEO - PI-R</vt:lpstr>
      <vt:lpstr>Teoría Pentafactorial | Modelo de los Cinco Grandes NEO - PI-R</vt:lpstr>
      <vt:lpstr>Teoría Pentafactorial | Modelo de los Cinco Grandes NEO - PI-R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MONOGRAFÍA</vt:lpstr>
      <vt:lpstr>Ramas de la Psicología - Ejemplos</vt:lpstr>
      <vt:lpstr>Aplicaciones de la Psicología - Ejemplos</vt:lpstr>
      <vt:lpstr>Revisión Bibliográfica</vt:lpstr>
      <vt:lpstr>Formato de Presentación</vt:lpstr>
      <vt:lpstr>Formato de Presentación - Carátula</vt:lpstr>
      <vt:lpstr>Formato de Presentación - Resumen</vt:lpstr>
      <vt:lpstr>Formato de Presentación - Introducción</vt:lpstr>
      <vt:lpstr>Formato de Presentación - Objetivos</vt:lpstr>
      <vt:lpstr>Formato de Presentación –  Marco Teórico</vt:lpstr>
      <vt:lpstr>Formato de Presentación –  Método</vt:lpstr>
      <vt:lpstr>Formato de Presentación –  Discusión y conclusiones</vt:lpstr>
      <vt:lpstr>Formato de Presentación –  Referencias Bibliográficas (APA,2003)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Técnicas y estrategias cognitivo-comportamentales eficaces en trastornos de ansiedad</dc:title>
  <dc:creator>Juan Manuel Sanchez</dc:creator>
  <cp:lastModifiedBy>Felipe Aguirre</cp:lastModifiedBy>
  <cp:revision>12</cp:revision>
  <dcterms:modified xsi:type="dcterms:W3CDTF">2023-03-21T23:42:41Z</dcterms:modified>
</cp:coreProperties>
</file>